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2.gif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71" r:id="rId3"/>
    <p:sldId id="256" r:id="rId4"/>
    <p:sldId id="258" r:id="rId5"/>
    <p:sldId id="270" r:id="rId6"/>
    <p:sldId id="259" r:id="rId7"/>
    <p:sldId id="262" r:id="rId8"/>
    <p:sldId id="261" r:id="rId9"/>
    <p:sldId id="260" r:id="rId10"/>
    <p:sldId id="263" r:id="rId11"/>
    <p:sldId id="272" r:id="rId12"/>
    <p:sldId id="264" r:id="rId13"/>
    <p:sldId id="265" r:id="rId14"/>
    <p:sldId id="267" r:id="rId15"/>
    <p:sldId id="269" r:id="rId16"/>
    <p:sldId id="273" r:id="rId17"/>
    <p:sldId id="266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5D169-2899-4319-9063-8670BEEF4DA0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B209A-679D-43D1-ABD8-C1FB67E0E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8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B209A-679D-43D1-ABD8-C1FB67E0EC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8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8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5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17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9848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24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98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2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8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8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0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1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4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61D8ECC-64E8-4174-BE7A-AC88D6B77541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B65F73-63B1-41F6-8A14-1AE87E25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4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Tucson gets its water from the Colorado River </a:t>
            </a:r>
            <a:br>
              <a:rPr lang="en-US" sz="2400" dirty="0" smtClean="0"/>
            </a:br>
            <a:r>
              <a:rPr lang="en-US" sz="2400" dirty="0" smtClean="0"/>
              <a:t>and stores it temporarily underground in </a:t>
            </a:r>
            <a:r>
              <a:rPr lang="en-US" sz="2400" dirty="0" err="1" smtClean="0"/>
              <a:t>Avra</a:t>
            </a:r>
            <a:r>
              <a:rPr lang="en-US" sz="2400" dirty="0" smtClean="0"/>
              <a:t> Valley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29000" y="1604003"/>
            <a:ext cx="5080563" cy="3806197"/>
            <a:chOff x="3429000" y="1604003"/>
            <a:chExt cx="5080563" cy="38061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1604003"/>
              <a:ext cx="5080563" cy="38061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83053" y="1764268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TUCSON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29400" y="3507101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AVRA VALLEY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://www.aneclecticmind.com/wp-content/uploads/2008/12/cap-ca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68" y="1604003"/>
            <a:ext cx="2458631" cy="380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762995" cy="608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67400" y="0"/>
            <a:ext cx="350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257800"/>
            <a:ext cx="9372600" cy="160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920000">
            <a:off x="-302712" y="4582699"/>
            <a:ext cx="28956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762995" cy="608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1905000"/>
            <a:ext cx="77724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calc_prism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 dx,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dxMid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Hfin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GAMMA=6.67e-8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RHO=1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 = [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dxMid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 dx/2 -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dxMid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dx/2 -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 = [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z = [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dzMid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/2 -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gsum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range(2): 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ii in range(2):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iii in range(2):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math.sqrt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],2) +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(y[ii],2) +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(z[iii],2)))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gsum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(-1,(i+ii+iii+3))*(x[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]*math.log(y[ii] +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+ y[ii] * </a:t>
            </a:r>
            <a:endParaRPr lang="en-US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math.log(x[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 z[iii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math.atan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]*y[ii]/z[iii]/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GAMMA *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Hfin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* RHO * 1e8 * </a:t>
            </a:r>
            <a:r>
              <a:rPr lang="en-US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gsum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9610" y="228600"/>
            <a:ext cx="7448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+mn-lt"/>
              </a:rPr>
              <a:t>Gravity calculation – prism.py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752600"/>
            <a:ext cx="7010400" cy="464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“Wrapper” function – grav.py</a:t>
            </a:r>
            <a:endParaRPr lang="en-US" sz="2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4028" y="1752600"/>
            <a:ext cx="6444072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#!/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usr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/bin/python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prism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calc_prism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calc_macmillan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calc_pointmass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math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sqrt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pow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dx,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dz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10., 10., .1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grav_pos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density_grid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r2exac = 10.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r2macm = 81.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read density grid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open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sys.argv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'r'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line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density_grid.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append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line.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split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()])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close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read gravimeter positions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open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sys.argv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'r'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line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fid: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grav_pos.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append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line.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split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()])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close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g_out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([]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fid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open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sys.argv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out'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5340" y="762000"/>
            <a:ext cx="7010400" cy="609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4400" y="838200"/>
            <a:ext cx="7239000" cy="328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calculate gravity for each </a:t>
            </a:r>
            <a:r>
              <a:rPr lang="en-US" sz="120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density_grid</a:t>
            </a:r>
            <a:r>
              <a:rPr lang="en-US" sz="12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point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fid = </a:t>
            </a:r>
            <a:r>
              <a:rPr lang="en-US" sz="1200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open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sys.argv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]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'.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out'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 err="1" smtClean="0">
                <a:solidFill>
                  <a:srgbClr val="008080"/>
                </a:solidFill>
                <a:latin typeface="Courier New" panose="02070309020205020404" pitchFamily="49" charset="0"/>
              </a:rPr>
              <a:t>'w</a:t>
            </a:r>
            <a:r>
              <a:rPr lang="en-US" sz="1200" dirty="0" smtClean="0">
                <a:solidFill>
                  <a:srgbClr val="008080"/>
                </a:solidFill>
                <a:latin typeface="Courier New" panose="02070309020205020404" pitchFamily="49" charset="0"/>
              </a:rPr>
              <a:t>'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each_grav_pos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in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grav_pos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g_sum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dens </a:t>
            </a:r>
            <a:r>
              <a:rPr lang="en-US" sz="12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in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dens_grid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dxMid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dyMid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dzMid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hfin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 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rad =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dxMid-each_grav_pos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])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**2 +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dyMid-each_grav_pos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])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**2 +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dzMid-each_grav_pos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])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**2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r2  = rad**2</a:t>
            </a:r>
          </a:p>
          <a:p>
            <a:r>
              <a:rPr lang="pl-PL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dr2 = dx**2 + dy**2 + dz**2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f2  = r2 / dr2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150" y="-30480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“Wrapper” function – grav.py (cont.)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524000" y="3886200"/>
            <a:ext cx="6324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if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f2 &lt;= r2exac: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#print 'prism'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g_prism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calc_prism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elif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f2 &gt;= r2macm: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#print 'pm'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g_prism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calc_pointmass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#print 'mac'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g_prism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calc_macmillan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g.</a:t>
            </a:r>
            <a:r>
              <a:rPr lang="en-US" sz="1200" dirty="0" err="1">
                <a:solidFill>
                  <a:srgbClr val="000080"/>
                </a:solidFill>
                <a:latin typeface="Courier New" panose="02070309020205020404" pitchFamily="49" charset="0"/>
              </a:rPr>
              <a:t>append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g_prism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+=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g_prism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fid.</a:t>
            </a:r>
            <a:r>
              <a:rPr lang="en-US" sz="1200" dirty="0" err="1">
                <a:solidFill>
                  <a:srgbClr val="000080"/>
                </a:solidFill>
                <a:latin typeface="Courier New" panose="02070309020205020404" pitchFamily="49" charset="0"/>
              </a:rPr>
              <a:t>write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 panose="02070309020205020404" pitchFamily="49" charset="0"/>
              </a:rPr>
              <a:t>str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g_sum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008080"/>
                </a:solidFill>
                <a:latin typeface="Courier New" panose="02070309020205020404" pitchFamily="49" charset="0"/>
              </a:rPr>
              <a:t>'\n'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</a:rPr>
              <a:t>print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g_sum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fid.</a:t>
            </a:r>
            <a:r>
              <a:rPr lang="en-US" sz="1200" dirty="0" err="1">
                <a:solidFill>
                  <a:srgbClr val="000080"/>
                </a:solidFill>
                <a:latin typeface="Courier New" panose="02070309020205020404" pitchFamily="49" charset="0"/>
              </a:rPr>
              <a:t>close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48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 err="1" smtClean="0"/>
              <a:t>student@serviceo</a:t>
            </a:r>
            <a:r>
              <a:rPr lang="en-US" dirty="0" smtClean="0"/>
              <a:t> ~]$ </a:t>
            </a:r>
            <a:r>
              <a:rPr lang="en-US" dirty="0" smtClean="0"/>
              <a:t>python grav.py density_grid.txt grav_pos.txt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/>
              <a:t>input files: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  </a:t>
            </a:r>
            <a:r>
              <a:rPr lang="en-US" sz="2000" b="1" dirty="0" smtClean="0">
                <a:solidFill>
                  <a:schemeClr val="accent2"/>
                </a:solidFill>
              </a:rPr>
              <a:t>density_grid.txt (1e8 lines)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endParaRPr lang="en-US" sz="1600" dirty="0" smtClean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Timestep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Y Z Density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1 </a:t>
            </a: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1 1 0.5 10.234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1 </a:t>
            </a: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1 2 0.5 12.007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1 </a:t>
            </a: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1 3 0.5 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10.744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endParaRPr lang="en-US" sz="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smtClean="0">
                <a:solidFill>
                  <a:schemeClr val="accent2"/>
                </a:solidFill>
              </a:rPr>
              <a:t>output </a:t>
            </a:r>
            <a:r>
              <a:rPr lang="en-US" sz="2000" b="1" dirty="0" smtClean="0">
                <a:solidFill>
                  <a:schemeClr val="accent2"/>
                </a:solidFill>
              </a:rPr>
              <a:t>file – &lt;input file&gt;.out</a:t>
            </a:r>
            <a:r>
              <a:rPr lang="en-US" sz="2000" b="1" dirty="0" smtClean="0">
                <a:solidFill>
                  <a:schemeClr val="accent2"/>
                </a:solidFill>
              </a:rPr>
              <a:t>: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ID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Timestep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1 1 </a:t>
            </a: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-3135.59626477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2 1 -60288.6342747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3 1 -130918.937486</a:t>
            </a:r>
            <a:endParaRPr lang="en-US" sz="16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249753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accent2"/>
                </a:solidFill>
              </a:rPr>
              <a:t>grav_pos.txt (10,000 lines</a:t>
            </a:r>
            <a:r>
              <a:rPr lang="en-US" sz="1700" b="1" dirty="0" smtClean="0">
                <a:solidFill>
                  <a:schemeClr val="accent2"/>
                </a:solidFill>
              </a:rPr>
              <a:t>)</a:t>
            </a:r>
          </a:p>
          <a:p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ID X Y Z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1 0.1 0.1 2.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2 20 20 2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3 30 30 2.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1697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https://</a:t>
            </a:r>
            <a:r>
              <a:rPr lang="en-US" sz="2800" dirty="0" smtClean="0"/>
              <a:t>github.com/jrkennedy44/grav_parallel.git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grav.py</a:t>
            </a:r>
          </a:p>
          <a:p>
            <a:r>
              <a:rPr lang="en-US" dirty="0" smtClean="0"/>
              <a:t>prism.py</a:t>
            </a:r>
          </a:p>
          <a:p>
            <a:r>
              <a:rPr lang="en-US" dirty="0" smtClean="0"/>
              <a:t>Sample data:</a:t>
            </a:r>
          </a:p>
          <a:p>
            <a:pPr lvl="1"/>
            <a:r>
              <a:rPr lang="en-US" dirty="0" smtClean="0"/>
              <a:t>density_grid.txt: 1 x 100 x 100 x 100 </a:t>
            </a:r>
            <a:endParaRPr lang="en-US" dirty="0" smtClean="0"/>
          </a:p>
          <a:p>
            <a:pPr lvl="1"/>
            <a:r>
              <a:rPr lang="en-US" dirty="0" smtClean="0"/>
              <a:t>grav_pos.txt: 3 x 1</a:t>
            </a:r>
            <a:endParaRPr lang="en-US" dirty="0" smtClean="0"/>
          </a:p>
          <a:p>
            <a:r>
              <a:rPr lang="en-US" dirty="0" smtClean="0"/>
              <a:t>“Big data”</a:t>
            </a:r>
          </a:p>
          <a:p>
            <a:pPr lvl="1"/>
            <a:r>
              <a:rPr lang="en-US" dirty="0" smtClean="0"/>
              <a:t>data_test1.tgz</a:t>
            </a:r>
            <a:endParaRPr lang="en-US" dirty="0" smtClean="0"/>
          </a:p>
          <a:p>
            <a:pPr lvl="2"/>
            <a:r>
              <a:rPr lang="en-US" dirty="0" smtClean="0"/>
              <a:t>test1_density_grid.txt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est1_grav_pos.txt</a:t>
            </a:r>
          </a:p>
          <a:p>
            <a:r>
              <a:rPr lang="en-US" dirty="0" smtClean="0"/>
              <a:t>jeffk@email.arizona.edu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regular mesh of </a:t>
            </a:r>
            <a:r>
              <a:rPr lang="en-US" dirty="0" err="1" smtClean="0"/>
              <a:t>x,y,z</a:t>
            </a:r>
            <a:r>
              <a:rPr lang="en-US" dirty="0" smtClean="0"/>
              <a:t> coordinates could be generated using </a:t>
            </a:r>
            <a:r>
              <a:rPr lang="en-US" dirty="0" err="1" smtClean="0"/>
              <a:t>numpy.meshgrid</a:t>
            </a:r>
            <a:r>
              <a:rPr lang="en-US" dirty="0" smtClean="0"/>
              <a:t> on the worker instead of including discrete coordinates in a grid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Should we focus on making the input files smaller, or optimizing the gravity calculation?</a:t>
            </a:r>
            <a:endParaRPr lang="en-US" dirty="0" smtClean="0"/>
          </a:p>
          <a:p>
            <a:r>
              <a:rPr lang="en-US" dirty="0" smtClean="0"/>
              <a:t>Run time for a 100x100x100 density grid, with 10x10 gravimeter positions, for 1 time step is ~ 1 hour. 10-100x speedup or more?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7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“Extra Credit”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python script that:</a:t>
            </a:r>
          </a:p>
          <a:p>
            <a:pPr lvl="1"/>
            <a:r>
              <a:rPr lang="en-US" sz="2400" dirty="0" smtClean="0"/>
              <a:t>Opens an </a:t>
            </a:r>
            <a:r>
              <a:rPr lang="en-US" sz="2400" dirty="0" err="1" smtClean="0"/>
              <a:t>ssh</a:t>
            </a:r>
            <a:r>
              <a:rPr lang="en-US" sz="2400" dirty="0" smtClean="0"/>
              <a:t> session with </a:t>
            </a:r>
            <a:r>
              <a:rPr lang="en-US" sz="2400" dirty="0" err="1" smtClean="0"/>
              <a:t>futuregrid</a:t>
            </a:r>
            <a:r>
              <a:rPr lang="en-US" sz="2400" dirty="0" smtClean="0"/>
              <a:t> (from Windows?)</a:t>
            </a:r>
          </a:p>
          <a:p>
            <a:pPr lvl="1"/>
            <a:r>
              <a:rPr lang="en-US" sz="2400" dirty="0" smtClean="0"/>
              <a:t>Transfers the files</a:t>
            </a:r>
          </a:p>
          <a:p>
            <a:pPr lvl="1"/>
            <a:r>
              <a:rPr lang="en-US" sz="2400" dirty="0" smtClean="0"/>
              <a:t>Starts the </a:t>
            </a:r>
            <a:r>
              <a:rPr lang="en-US" sz="2400" dirty="0" err="1" smtClean="0"/>
              <a:t>Makeflow</a:t>
            </a:r>
            <a:r>
              <a:rPr lang="en-US" sz="2400" dirty="0" smtClean="0"/>
              <a:t> job</a:t>
            </a:r>
          </a:p>
          <a:p>
            <a:pPr lvl="1"/>
            <a:r>
              <a:rPr lang="en-US" sz="2400" dirty="0" smtClean="0"/>
              <a:t>Transfers files back?</a:t>
            </a:r>
          </a:p>
          <a:p>
            <a:r>
              <a:rPr lang="en-US" dirty="0" smtClean="0"/>
              <a:t>A way to vary dx, </a:t>
            </a:r>
            <a:r>
              <a:rPr lang="en-US" dirty="0" err="1" smtClean="0"/>
              <a:t>dy</a:t>
            </a:r>
            <a:r>
              <a:rPr lang="en-US" dirty="0" smtClean="0"/>
              <a:t>, </a:t>
            </a:r>
            <a:r>
              <a:rPr lang="en-US" dirty="0" err="1" smtClean="0"/>
              <a:t>dz</a:t>
            </a:r>
            <a:r>
              <a:rPr lang="en-US" dirty="0" smtClean="0"/>
              <a:t> so that the </a:t>
            </a:r>
            <a:r>
              <a:rPr lang="en-US" dirty="0" err="1" smtClean="0"/>
              <a:t>density_grid</a:t>
            </a:r>
            <a:r>
              <a:rPr lang="en-US" dirty="0" smtClean="0"/>
              <a:t> spacing doesn’t have to be constant</a:t>
            </a:r>
          </a:p>
        </p:txBody>
      </p:sp>
    </p:spTree>
    <p:extLst>
      <p:ext uri="{BB962C8B-B14F-4D97-AF65-F5344CB8AC3E}">
        <p14:creationId xmlns:p14="http://schemas.microsoft.com/office/powerpoint/2010/main" val="154789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524000"/>
            <a:ext cx="8077200" cy="434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SAVSARP in </a:t>
            </a:r>
            <a:r>
              <a:rPr lang="en-US" dirty="0" err="1" smtClean="0"/>
              <a:t>Avra</a:t>
            </a:r>
            <a:r>
              <a:rPr lang="en-US" dirty="0" smtClean="0"/>
              <a:t> Valley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67000" y="5554663"/>
            <a:ext cx="45160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Lithos Pro Regular" pitchFamily="82" charset="0"/>
              </a:rPr>
              <a:t>Where does it go after it soaks into the ground?</a:t>
            </a:r>
            <a:endParaRPr lang="en-US" sz="2000" dirty="0">
              <a:latin typeface="Lithos Pro Regular" pitchFamily="82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885821" cy="4015740"/>
          </a:xfrm>
        </p:spPr>
      </p:pic>
    </p:spTree>
    <p:extLst>
      <p:ext uri="{BB962C8B-B14F-4D97-AF65-F5344CB8AC3E}">
        <p14:creationId xmlns:p14="http://schemas.microsoft.com/office/powerpoint/2010/main" val="429288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57200"/>
            <a:ext cx="7467600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74 million tons of water “soak into the ground” at the SAVSARP facility each year</a:t>
            </a:r>
          </a:p>
          <a:p>
            <a:endParaRPr lang="en-US" sz="1100" dirty="0" smtClean="0"/>
          </a:p>
          <a:p>
            <a:r>
              <a:rPr lang="en-US" sz="1600" dirty="0" smtClean="0"/>
              <a:t>This changes the local gravity field; by measuring changes in gravity we can track where the water is going</a:t>
            </a:r>
          </a:p>
          <a:p>
            <a:endParaRPr lang="en-US" sz="1000" dirty="0" smtClean="0"/>
          </a:p>
          <a:p>
            <a:r>
              <a:rPr lang="en-US" sz="1600" dirty="0" smtClean="0"/>
              <a:t>Newton’s law of gravitation: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g =-z/r</a:t>
            </a:r>
            <a:r>
              <a:rPr lang="en-US" sz="2000" baseline="30000" dirty="0" smtClean="0"/>
              <a:t>3</a:t>
            </a:r>
          </a:p>
          <a:p>
            <a:endParaRPr lang="en-US" sz="2000" baseline="30000" dirty="0"/>
          </a:p>
          <a:p>
            <a:r>
              <a:rPr lang="en-US" sz="2000" baseline="30000" dirty="0" smtClean="0"/>
              <a:t>	</a:t>
            </a:r>
            <a:r>
              <a:rPr lang="en-US" sz="2000" dirty="0" smtClean="0"/>
              <a:t>g ≈ 9.800000xxx m/sec</a:t>
            </a:r>
            <a:r>
              <a:rPr lang="en-US" sz="2000" baseline="30000" dirty="0" smtClean="0"/>
              <a:t>2</a:t>
            </a:r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89724" y="2551291"/>
            <a:ext cx="1075936" cy="445534"/>
            <a:chOff x="2514914" y="2819400"/>
            <a:chExt cx="1075936" cy="445534"/>
          </a:xfrm>
        </p:grpSpPr>
        <p:sp>
          <p:nvSpPr>
            <p:cNvPr id="6" name="Left Brace 5"/>
            <p:cNvSpPr/>
            <p:nvPr/>
          </p:nvSpPr>
          <p:spPr>
            <a:xfrm rot="16200000">
              <a:off x="3014782" y="2671569"/>
              <a:ext cx="76201" cy="3718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4914" y="2895602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microgals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6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70" r="-64"/>
          <a:stretch/>
        </p:blipFill>
        <p:spPr>
          <a:xfrm>
            <a:off x="813269" y="3216930"/>
            <a:ext cx="7221797" cy="34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Gravity’s measured by: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16453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ithos Pro Regular" pitchFamily="82" charset="0"/>
              </a:rPr>
              <a:t>Dropping</a:t>
            </a:r>
            <a:endParaRPr lang="en-US" sz="2400" dirty="0">
              <a:latin typeface="Lithos Pro Regular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3413" y="1645313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ithos Pro Regular" pitchFamily="82" charset="0"/>
              </a:rPr>
              <a:t>A spring</a:t>
            </a:r>
            <a:endParaRPr lang="en-US" sz="2400" dirty="0">
              <a:latin typeface="Lithos Pro Regular" pitchFamily="82" charset="0"/>
            </a:endParaRPr>
          </a:p>
        </p:txBody>
      </p:sp>
      <p:pic>
        <p:nvPicPr>
          <p:cNvPr id="7" name="AnimatedGravimet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/>
          <a:srcRect t="1734"/>
          <a:stretch/>
        </p:blipFill>
        <p:spPr>
          <a:xfrm>
            <a:off x="4871808" y="2695369"/>
            <a:ext cx="2135205" cy="24570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4856" y="2730934"/>
            <a:ext cx="127000" cy="2015935"/>
            <a:chOff x="1439333" y="3208868"/>
            <a:chExt cx="127000" cy="2015935"/>
          </a:xfrm>
        </p:grpSpPr>
        <p:sp>
          <p:nvSpPr>
            <p:cNvPr id="9" name="Oval 8"/>
            <p:cNvSpPr/>
            <p:nvPr/>
          </p:nvSpPr>
          <p:spPr>
            <a:xfrm>
              <a:off x="1439333" y="3208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439333" y="3310467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39333" y="3462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9333" y="36745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9333" y="39539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39333" y="44120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39333" y="50978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3172" y="2269745"/>
            <a:ext cx="2331720" cy="33083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2800" y="2269745"/>
            <a:ext cx="1681568" cy="1829942"/>
          </a:xfrm>
          <a:prstGeom prst="rect">
            <a:avLst/>
          </a:prstGeom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00"/>
          <a:stretch/>
        </p:blipFill>
        <p:spPr bwMode="auto">
          <a:xfrm>
            <a:off x="7134225" y="4048803"/>
            <a:ext cx="1792683" cy="14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2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1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Gravity’s measured by: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16453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ithos Pro Regular" pitchFamily="82" charset="0"/>
              </a:rPr>
              <a:t>Dropping</a:t>
            </a:r>
            <a:endParaRPr lang="en-US" sz="2400" dirty="0">
              <a:latin typeface="Lithos Pro Regular" pitchFamily="8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54856" y="2730934"/>
            <a:ext cx="127000" cy="2015935"/>
            <a:chOff x="1439333" y="3208868"/>
            <a:chExt cx="127000" cy="2015935"/>
          </a:xfrm>
        </p:grpSpPr>
        <p:sp>
          <p:nvSpPr>
            <p:cNvPr id="9" name="Oval 8"/>
            <p:cNvSpPr/>
            <p:nvPr/>
          </p:nvSpPr>
          <p:spPr>
            <a:xfrm>
              <a:off x="1439333" y="3208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439333" y="3310467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39333" y="3462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9333" y="36745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9333" y="39539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39333" y="44120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39333" y="50978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3172" y="2269745"/>
            <a:ext cx="2331720" cy="33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Gravity’s measured by: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16453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ithos Pro Regular" pitchFamily="82" charset="0"/>
              </a:rPr>
              <a:t>Dropping</a:t>
            </a:r>
            <a:endParaRPr lang="en-US" sz="2400" dirty="0">
              <a:latin typeface="Lithos Pro Regular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3413" y="1645313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ithos Pro Regular" pitchFamily="82" charset="0"/>
              </a:rPr>
              <a:t>A spring</a:t>
            </a:r>
            <a:endParaRPr lang="en-US" sz="2400" dirty="0">
              <a:latin typeface="Lithos Pro Regular" pitchFamily="82" charset="0"/>
            </a:endParaRPr>
          </a:p>
        </p:txBody>
      </p:sp>
      <p:pic>
        <p:nvPicPr>
          <p:cNvPr id="7" name="AnimatedGravimet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/>
          <a:srcRect t="1734"/>
          <a:stretch/>
        </p:blipFill>
        <p:spPr>
          <a:xfrm>
            <a:off x="4871808" y="2695369"/>
            <a:ext cx="2135205" cy="24570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4856" y="2730934"/>
            <a:ext cx="127000" cy="2015935"/>
            <a:chOff x="1439333" y="3208868"/>
            <a:chExt cx="127000" cy="2015935"/>
          </a:xfrm>
        </p:grpSpPr>
        <p:sp>
          <p:nvSpPr>
            <p:cNvPr id="9" name="Oval 8"/>
            <p:cNvSpPr/>
            <p:nvPr/>
          </p:nvSpPr>
          <p:spPr>
            <a:xfrm>
              <a:off x="1439333" y="3208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439333" y="3310467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39333" y="3462868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9333" y="36745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9333" y="3953935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39333" y="44120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39333" y="5097803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3172" y="2269745"/>
            <a:ext cx="2331720" cy="33083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2800" y="2269745"/>
            <a:ext cx="1681568" cy="1829942"/>
          </a:xfrm>
          <a:prstGeom prst="rect">
            <a:avLst/>
          </a:prstGeom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00"/>
          <a:stretch/>
        </p:blipFill>
        <p:spPr bwMode="auto">
          <a:xfrm>
            <a:off x="7134225" y="4048803"/>
            <a:ext cx="1792683" cy="14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https://lh6.googleusercontent.com/-Y99urVI7qnE/ULrZQbTLl7I/AAAAAAAACog/3LcUhFnfijU/s1363/IMG_6281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8903" y="2224703"/>
            <a:ext cx="4508005" cy="3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0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:\savsarp_repository\Photos\20130225_AP\IMG_295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52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828800"/>
            <a:ext cx="7223760" cy="46359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89610" y="228600"/>
            <a:ext cx="7448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+mn-lt"/>
              </a:rPr>
              <a:t>Simulating gravity change at one point</a:t>
            </a:r>
            <a:endParaRPr lang="en-US" sz="32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48" y="1814953"/>
            <a:ext cx="16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x-z 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7350" y="6170878"/>
            <a:ext cx="18689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81396" y="6170878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ithos Pro Regular" pitchFamily="82" charset="0"/>
              </a:rPr>
              <a:t>Color indicates saturation</a:t>
            </a:r>
            <a:endParaRPr lang="en-US" dirty="0">
              <a:solidFill>
                <a:schemeClr val="bg1"/>
              </a:solidFill>
              <a:latin typeface="Lithos Pro Regula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828800"/>
            <a:ext cx="7223760" cy="4636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048" y="1814953"/>
            <a:ext cx="161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x-z profile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7350" y="6170878"/>
            <a:ext cx="18689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9610" y="228600"/>
            <a:ext cx="7448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+mn-lt"/>
              </a:rPr>
              <a:t>Simulating gravity change at one point</a:t>
            </a:r>
            <a:endParaRPr lang="en-US" sz="32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81396" y="6170878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ithos Pro Regular" pitchFamily="82" charset="0"/>
              </a:rPr>
              <a:t>Color indicates saturation</a:t>
            </a:r>
            <a:endParaRPr lang="en-US" dirty="0">
              <a:solidFill>
                <a:schemeClr val="bg1"/>
              </a:solidFill>
              <a:latin typeface="Lithos Pro Regula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1843</TotalTime>
  <Words>551</Words>
  <Application>Microsoft Office PowerPoint</Application>
  <PresentationFormat>On-screen Show (4:3)</PresentationFormat>
  <Paragraphs>156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Unicode MS</vt:lpstr>
      <vt:lpstr>Arial</vt:lpstr>
      <vt:lpstr>Calibri</vt:lpstr>
      <vt:lpstr>Consolas</vt:lpstr>
      <vt:lpstr>Corbel</vt:lpstr>
      <vt:lpstr>Courier New</vt:lpstr>
      <vt:lpstr>Lithos Pro Regular</vt:lpstr>
      <vt:lpstr>Times New Roman</vt:lpstr>
      <vt:lpstr>Depth</vt:lpstr>
      <vt:lpstr>Tucson gets its water from the Colorado River  and stores it temporarily underground in Avra Valley</vt:lpstr>
      <vt:lpstr>SAVSARP in Avra Valley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“Wrapper” function – grav.py</vt:lpstr>
      <vt:lpstr>“Wrapper” function – grav.py (cont.)</vt:lpstr>
      <vt:lpstr>Command line:</vt:lpstr>
      <vt:lpstr>https://github.com/jrkennedy44/grav_parallel.git</vt:lpstr>
      <vt:lpstr>Room for improvement</vt:lpstr>
      <vt:lpstr>“Extra Credit”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Tucson gets its water from the Colorado River, and stores it underground</dc:title>
  <dc:creator>Jeff Kennedy</dc:creator>
  <cp:lastModifiedBy>Jeff</cp:lastModifiedBy>
  <cp:revision>30</cp:revision>
  <dcterms:created xsi:type="dcterms:W3CDTF">2013-10-04T04:37:27Z</dcterms:created>
  <dcterms:modified xsi:type="dcterms:W3CDTF">2013-10-08T15:29:19Z</dcterms:modified>
</cp:coreProperties>
</file>